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00" r:id="rId3"/>
    <p:sldId id="257" r:id="rId4"/>
    <p:sldId id="258" r:id="rId5"/>
    <p:sldId id="294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9" r:id="rId14"/>
    <p:sldId id="270" r:id="rId15"/>
    <p:sldId id="271" r:id="rId16"/>
    <p:sldId id="267" r:id="rId17"/>
    <p:sldId id="268" r:id="rId18"/>
    <p:sldId id="272" r:id="rId19"/>
    <p:sldId id="276" r:id="rId20"/>
    <p:sldId id="277" r:id="rId21"/>
    <p:sldId id="278" r:id="rId22"/>
    <p:sldId id="281" r:id="rId23"/>
    <p:sldId id="279" r:id="rId24"/>
    <p:sldId id="280" r:id="rId25"/>
    <p:sldId id="282" r:id="rId26"/>
    <p:sldId id="283" r:id="rId27"/>
    <p:sldId id="287" r:id="rId28"/>
    <p:sldId id="285" r:id="rId29"/>
    <p:sldId id="284" r:id="rId30"/>
    <p:sldId id="286" r:id="rId31"/>
    <p:sldId id="295" r:id="rId32"/>
    <p:sldId id="296" r:id="rId33"/>
    <p:sldId id="288" r:id="rId34"/>
    <p:sldId id="289" r:id="rId35"/>
    <p:sldId id="290" r:id="rId36"/>
    <p:sldId id="301" r:id="rId37"/>
    <p:sldId id="297" r:id="rId38"/>
    <p:sldId id="292" r:id="rId39"/>
    <p:sldId id="302" r:id="rId40"/>
    <p:sldId id="298" r:id="rId41"/>
    <p:sldId id="291" r:id="rId42"/>
    <p:sldId id="299" r:id="rId43"/>
    <p:sldId id="29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57C9D-2F28-214F-8AE1-B7B6CE124664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2974F-D92E-CD45-B4C5-22F1FF9FC8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72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2974F-D92E-CD45-B4C5-22F1FF9FC83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40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9E921-B9D0-4F4C-9E23-7B489239D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7BB6DF-36DF-0148-82D1-B217DD0BE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4DD03C-B81B-6241-80C4-3168ECF0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AAC5E6-1B9E-3A4B-B329-7AEB3A8BA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F086AE-C4DD-6844-9F1D-C387E199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90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408E0-B9D1-4D47-80E9-B251AC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8BF4C8-ACD4-1743-B7B4-37107E135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5ABAFE-64EB-3A4D-99CD-3FD72ABB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E2C58D-4267-0F40-BCE7-FCD7E8E8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44398A-1716-724F-AF4F-5A4CCD68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57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3C6DF5-E70E-1A4F-9DB8-3AB28BA51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062EB-39E0-F042-AC8F-E9DC8E2A2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D6B0A3-902E-3843-BA20-08F894A2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1FC005-55C5-B447-877F-FB7A4043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283EA5-16CE-C84D-9A39-A243F599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69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5670D-CCA9-ED4C-8A01-3ACA021F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376E1C-CA03-0C49-AC4C-C807448A4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9FB807-0D74-B546-8F49-00DC35F0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EFA7D9-D6F4-6648-86DD-161F385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949A07-6968-304E-96B4-A675356C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44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52BF6-8F54-AD4E-9573-023E3E01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8397A4-0285-A142-A337-3BFCC7FC3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7C0DF3-04AF-6B4E-ADB0-07E5A972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9B6DB-0D82-C94C-99CE-580E47A18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D99A5F-1469-3944-A450-70030E80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16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C3B6A-A499-BA45-BDE4-407B3CE7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C8829-0DEF-0B48-ACB5-FE76E013B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B29FD8-A360-7947-89AF-5AB4219B6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B8ADB1-1FA4-6848-98EC-9EAE144C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61D2E2-9F10-3247-B955-8D5B4602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E96515-8C87-374B-B63C-D987FE75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24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1580-57A5-4C4A-B952-ECF4D96E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23BBF7-D90A-6641-9B9B-52B82169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9D9280-C7F1-B042-B436-CBCA66C6F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55CB37-1421-4A46-9160-A75E9BC18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B92771-ED81-E84D-820B-5C03F3C5D5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2FC7AF-60AB-4649-BAAC-BEE4B65A9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55A822-0D7E-6046-AA1A-94E89D03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89790D-8FD6-0947-94B9-60F29073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84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3C2CA-2361-0D4B-AF47-8DFBD5EC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A0A59F-E77B-CD46-B226-DA852E76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438492-3F6A-C24B-8E49-BB95D08C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1C1183-97C3-2244-88EF-22776FCF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576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590A91-85B0-1040-9C15-0079CCCB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C881E7-5578-094F-A6B1-A2A1F252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B17158-C31B-D747-8BA9-106E0599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574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CF7E4-FD38-0A42-B143-AC7A8BBE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21655-EDB1-5D4F-810D-971C33AE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14D9A4-D5C3-1041-8DE8-D2F5E2E22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14589E-BE93-3541-9F5A-7C06877E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0EF55B-0C0C-0145-8A2A-B22D3E84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2D1045-D0E3-524F-888E-13E87FBE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02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9A07A-1036-234B-B0AB-EBF80FFC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65C6B0-B63D-704B-A32D-0C6751C90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962B2C-77F2-5749-A6EA-7E3F7031E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A037AD-4964-E642-AE57-B1F1299D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D37927-3D4F-1742-B197-6F1529C4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2148F9-5C15-B247-AFA7-6D7686C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55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FB87EB-1E1F-3E47-B80B-B3DADD6F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37F6DD-F54B-274A-AE78-01D9619CC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A22E82-7FD4-2D42-B4D2-D028DA1D6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688A3-EA43-5C4B-B314-A503E47F0571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44D7E-956E-B941-8142-987205EEB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6C9EB5-FE63-0D40-AFBC-514503076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06098-8DC0-1946-9AB7-D6359E80EB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640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arxiv.org/abs/1410.851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711.0093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roceedings.neurips.cc/paper/2014/hash/5ca3e9b122f61f8f06494c97b1afccf3-Abstract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hwalsuklee/tensorflow-generative-model-collection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hwalsuklee/tensorflow-generative-model-collection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openaccess.thecvf.com/content_CVPR_2020/paper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612.01105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E97F3D8-5556-6044-A131-27BE8A91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047"/>
            <a:ext cx="12192000" cy="65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4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565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Generative Model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878CDC-7973-174B-87AE-5CDDCE04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59" y="1161122"/>
            <a:ext cx="1862047" cy="5421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BAA262-13B3-C542-A009-0213781F8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904" y="1161121"/>
            <a:ext cx="1862048" cy="5421087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49254D48-8A95-3947-ACCD-CE8E226D017C}"/>
              </a:ext>
            </a:extLst>
          </p:cNvPr>
          <p:cNvSpPr/>
          <p:nvPr/>
        </p:nvSpPr>
        <p:spPr>
          <a:xfrm rot="16200000">
            <a:off x="8877202" y="3344795"/>
            <a:ext cx="513806" cy="822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8F09FF-3A7D-6B42-822F-248E951B8CE3}"/>
              </a:ext>
            </a:extLst>
          </p:cNvPr>
          <p:cNvSpPr/>
          <p:nvPr/>
        </p:nvSpPr>
        <p:spPr>
          <a:xfrm>
            <a:off x="575042" y="3311369"/>
            <a:ext cx="900000" cy="9000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351EDF-F254-E640-B3AF-5F7BF0D57031}"/>
              </a:ext>
            </a:extLst>
          </p:cNvPr>
          <p:cNvSpPr txBox="1"/>
          <p:nvPr/>
        </p:nvSpPr>
        <p:spPr>
          <a:xfrm>
            <a:off x="831277" y="3489960"/>
            <a:ext cx="31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Z</a:t>
            </a:r>
            <a:endParaRPr kumimoji="1"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3489C1-2994-104B-88EE-BB9EC5C4D30B}"/>
              </a:ext>
            </a:extLst>
          </p:cNvPr>
          <p:cNvSpPr txBox="1"/>
          <p:nvPr/>
        </p:nvSpPr>
        <p:spPr>
          <a:xfrm>
            <a:off x="257056" y="2698854"/>
            <a:ext cx="1464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Key</a:t>
            </a: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4B916066-D033-6248-9C2D-58F40E6A1106}"/>
              </a:ext>
            </a:extLst>
          </p:cNvPr>
          <p:cNvSpPr/>
          <p:nvPr/>
        </p:nvSpPr>
        <p:spPr>
          <a:xfrm rot="16200000">
            <a:off x="1817777" y="3349887"/>
            <a:ext cx="513806" cy="822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操作按钮: 帮助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A521397-C999-7443-B971-A35B2565461E}"/>
              </a:ext>
            </a:extLst>
          </p:cNvPr>
          <p:cNvSpPr/>
          <p:nvPr/>
        </p:nvSpPr>
        <p:spPr>
          <a:xfrm>
            <a:off x="5304230" y="217710"/>
            <a:ext cx="1293091" cy="1178935"/>
          </a:xfrm>
          <a:prstGeom prst="actionButtonHelp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1A1882-A806-E047-A1E9-4DA2B05D6442}"/>
              </a:ext>
            </a:extLst>
          </p:cNvPr>
          <p:cNvSpPr txBox="1"/>
          <p:nvPr/>
        </p:nvSpPr>
        <p:spPr>
          <a:xfrm>
            <a:off x="-8584" y="6259042"/>
            <a:ext cx="377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https://arxiv.org/abs/1410.8516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" altLang="zh-CN" u="sng" dirty="0"/>
              <a:t>https://arxiv.org/abs/1905.01164</a:t>
            </a:r>
            <a:endParaRPr kumimoji="1" lang="zh-CN" altLang="en-US" u="sng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A50041-472F-B340-9FE8-639A77EF4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479" y="2810564"/>
            <a:ext cx="3764993" cy="190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3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565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PixelRnn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28F2C-7F54-6045-9ACC-B5F6BABE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08" y="1161121"/>
            <a:ext cx="10898510" cy="48368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1DAD1B-758A-A14D-AC41-F865E13F4E05}"/>
              </a:ext>
            </a:extLst>
          </p:cNvPr>
          <p:cNvSpPr txBox="1"/>
          <p:nvPr/>
        </p:nvSpPr>
        <p:spPr>
          <a:xfrm>
            <a:off x="0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u="sng" dirty="0"/>
              <a:t>https://arxiv.org/abs/1601.06759</a:t>
            </a:r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817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565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PixelRnn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70D099-7E83-3446-86EB-5D1EF0C22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121"/>
            <a:ext cx="4358409" cy="5218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23ABDA-EDB1-9B41-8C47-C9FE8AEC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7" y="2647950"/>
            <a:ext cx="4787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36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707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Variational Auto-Encoder (VAE)</a:t>
            </a:r>
            <a:endParaRPr kumimoji="1" lang="zh-CN" altLang="en-US" sz="4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C3D632-1A9B-9F4A-B45E-82BECD7B5A5E}"/>
              </a:ext>
            </a:extLst>
          </p:cNvPr>
          <p:cNvSpPr/>
          <p:nvPr/>
        </p:nvSpPr>
        <p:spPr>
          <a:xfrm>
            <a:off x="2435909" y="2979001"/>
            <a:ext cx="900000" cy="9000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CD7922-2676-1E47-B0A7-E609DF1B27F7}"/>
              </a:ext>
            </a:extLst>
          </p:cNvPr>
          <p:cNvSpPr txBox="1"/>
          <p:nvPr/>
        </p:nvSpPr>
        <p:spPr>
          <a:xfrm>
            <a:off x="2692144" y="3157592"/>
            <a:ext cx="31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Z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091A96-87F8-B948-A1F1-F4052721B419}"/>
              </a:ext>
            </a:extLst>
          </p:cNvPr>
          <p:cNvSpPr txBox="1"/>
          <p:nvPr/>
        </p:nvSpPr>
        <p:spPr>
          <a:xfrm>
            <a:off x="2117923" y="2366486"/>
            <a:ext cx="1464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Key</a:t>
            </a: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C6908768-F943-EE40-85D7-95FD38F4605E}"/>
              </a:ext>
            </a:extLst>
          </p:cNvPr>
          <p:cNvSpPr/>
          <p:nvPr/>
        </p:nvSpPr>
        <p:spPr>
          <a:xfrm rot="16200000">
            <a:off x="3678644" y="3017519"/>
            <a:ext cx="513806" cy="822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7C021D-264E-F14E-9A7E-831351837DE4}"/>
              </a:ext>
            </a:extLst>
          </p:cNvPr>
          <p:cNvSpPr txBox="1"/>
          <p:nvPr/>
        </p:nvSpPr>
        <p:spPr>
          <a:xfrm>
            <a:off x="0" y="6474160"/>
            <a:ext cx="374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u="sng" dirty="0"/>
              <a:t>https://arxiv.org/pdf/1312.6114.pdf</a:t>
            </a:r>
            <a:endParaRPr kumimoji="1" lang="zh-CN" altLang="en-US" u="sng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5881FE-980A-254D-99CD-2F76D961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185" y="2165350"/>
            <a:ext cx="50038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9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707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Variational Auto-Encoder (VAE)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2403B7-2396-C94D-ACC0-0F367D71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652" y="1394693"/>
            <a:ext cx="7314695" cy="50107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37ED00E-A1C7-DD4E-A6CE-FFE83F704897}"/>
              </a:ext>
            </a:extLst>
          </p:cNvPr>
          <p:cNvSpPr txBox="1"/>
          <p:nvPr/>
        </p:nvSpPr>
        <p:spPr>
          <a:xfrm>
            <a:off x="0" y="6488668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u="sng" dirty="0"/>
              <a:t>https://</a:t>
            </a:r>
            <a:r>
              <a:rPr kumimoji="1" lang="en" altLang="zh-CN" u="sng" dirty="0" err="1"/>
              <a:t>www.kexue.fm</a:t>
            </a:r>
            <a:r>
              <a:rPr kumimoji="1" lang="en" altLang="zh-CN" u="sng" dirty="0"/>
              <a:t>/archives/5253</a:t>
            </a:r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9451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707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Variational Auto-Encoder (VAE)</a:t>
            </a:r>
            <a:endParaRPr kumimoji="1" lang="zh-CN" altLang="en-US" sz="4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C3D632-1A9B-9F4A-B45E-82BECD7B5A5E}"/>
              </a:ext>
            </a:extLst>
          </p:cNvPr>
          <p:cNvSpPr/>
          <p:nvPr/>
        </p:nvSpPr>
        <p:spPr>
          <a:xfrm>
            <a:off x="602752" y="3191996"/>
            <a:ext cx="900000" cy="9000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CD7922-2676-1E47-B0A7-E609DF1B27F7}"/>
              </a:ext>
            </a:extLst>
          </p:cNvPr>
          <p:cNvSpPr txBox="1"/>
          <p:nvPr/>
        </p:nvSpPr>
        <p:spPr>
          <a:xfrm>
            <a:off x="858987" y="3370587"/>
            <a:ext cx="316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Z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091A96-87F8-B948-A1F1-F4052721B419}"/>
              </a:ext>
            </a:extLst>
          </p:cNvPr>
          <p:cNvSpPr txBox="1"/>
          <p:nvPr/>
        </p:nvSpPr>
        <p:spPr>
          <a:xfrm>
            <a:off x="284766" y="2579481"/>
            <a:ext cx="1464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Noise</a:t>
            </a: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C6908768-F943-EE40-85D7-95FD38F4605E}"/>
              </a:ext>
            </a:extLst>
          </p:cNvPr>
          <p:cNvSpPr/>
          <p:nvPr/>
        </p:nvSpPr>
        <p:spPr>
          <a:xfrm rot="16200000">
            <a:off x="1845487" y="3230514"/>
            <a:ext cx="513806" cy="822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2F0907-5CE7-8A41-8CE4-A0E06250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508" y="2243263"/>
            <a:ext cx="3895728" cy="27974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8D9C50-9406-0A48-AE1C-6A09EB46FAE9}"/>
              </a:ext>
            </a:extLst>
          </p:cNvPr>
          <p:cNvSpPr txBox="1"/>
          <p:nvPr/>
        </p:nvSpPr>
        <p:spPr>
          <a:xfrm>
            <a:off x="0" y="6488668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www.cnblogs.com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fxjwind</a:t>
            </a:r>
            <a:r>
              <a:rPr kumimoji="1" lang="en" altLang="zh-CN" dirty="0"/>
              <a:t>/p/9099931.html</a:t>
            </a:r>
            <a:endParaRPr kumimoji="1" lang="zh-CN" altLang="en-US" dirty="0"/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B20238AB-4862-8741-ACEB-682691B9AB26}"/>
              </a:ext>
            </a:extLst>
          </p:cNvPr>
          <p:cNvCxnSpPr/>
          <p:nvPr/>
        </p:nvCxnSpPr>
        <p:spPr>
          <a:xfrm>
            <a:off x="6954982" y="1487054"/>
            <a:ext cx="0" cy="428567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B9F2600-47F1-2845-9A20-586F181F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15" y="2548667"/>
            <a:ext cx="4281424" cy="21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565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VQVAE 2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FC9B5D-78CA-3349-A226-CB2C193B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65" y="1567872"/>
            <a:ext cx="9508670" cy="37222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CE222C-288C-7D41-B247-CDC40A65A4E7}"/>
              </a:ext>
            </a:extLst>
          </p:cNvPr>
          <p:cNvSpPr txBox="1"/>
          <p:nvPr/>
        </p:nvSpPr>
        <p:spPr>
          <a:xfrm>
            <a:off x="0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https://arxiv.org/abs/1906.00446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21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A26AD07-1807-A448-B79D-F9160431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122" y="609679"/>
            <a:ext cx="8110681" cy="25145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565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VQVAE 2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7461B8-C533-AE4B-8779-27036E98F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72" y="3124204"/>
            <a:ext cx="8717655" cy="3143100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85AD016-6C64-5244-B924-B8459A8DAA4D}"/>
              </a:ext>
            </a:extLst>
          </p:cNvPr>
          <p:cNvCxnSpPr/>
          <p:nvPr/>
        </p:nvCxnSpPr>
        <p:spPr>
          <a:xfrm>
            <a:off x="148243" y="3177315"/>
            <a:ext cx="1177544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2A142CE-76E6-3445-B68F-C0133A58A179}"/>
              </a:ext>
            </a:extLst>
          </p:cNvPr>
          <p:cNvSpPr txBox="1"/>
          <p:nvPr/>
        </p:nvSpPr>
        <p:spPr>
          <a:xfrm>
            <a:off x="0" y="6267304"/>
            <a:ext cx="3770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https://arxiv.org/abs/1711.00937</a:t>
            </a:r>
            <a:endParaRPr kumimoji="1" lang="en" altLang="zh-CN" dirty="0"/>
          </a:p>
          <a:p>
            <a:pPr marL="342900" indent="-342900">
              <a:buFontTx/>
              <a:buAutoNum type="arabicPeriod"/>
            </a:pPr>
            <a:r>
              <a:rPr kumimoji="1" lang="en" altLang="zh-CN" u="sng" dirty="0"/>
              <a:t>https://arxiv.org/abs/1906.00446</a:t>
            </a:r>
            <a:endParaRPr kumimoji="1" lang="zh-CN" altLang="en-US" u="sng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41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Generative Adversarial Net (GAN)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A3C4DE-1132-C34C-8B57-7489A4AD38F4}"/>
              </a:ext>
            </a:extLst>
          </p:cNvPr>
          <p:cNvSpPr txBox="1"/>
          <p:nvPr/>
        </p:nvSpPr>
        <p:spPr>
          <a:xfrm>
            <a:off x="0" y="6220099"/>
            <a:ext cx="1039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https://proceedings.neurips.cc/paper/2014/hash/5ca3e9b122f61f8f06494c97b1afccf3-Abstract.html</a:t>
            </a:r>
            <a:endParaRPr kumimoji="1" lang="en" altLang="zh-CN" dirty="0"/>
          </a:p>
          <a:p>
            <a:pPr marL="342900" indent="-342900">
              <a:buAutoNum type="arabicPeriod"/>
            </a:pPr>
            <a:r>
              <a:rPr kumimoji="1" lang="en" altLang="zh-CN" u="sng" dirty="0"/>
              <a:t>https://</a:t>
            </a:r>
            <a:r>
              <a:rPr kumimoji="1" lang="en" altLang="zh-CN" u="sng" dirty="0" err="1"/>
              <a:t>www.jianshu.com</a:t>
            </a:r>
            <a:r>
              <a:rPr kumimoji="1" lang="en" altLang="zh-CN" u="sng" dirty="0"/>
              <a:t>/p/331a078036ee</a:t>
            </a:r>
            <a:endParaRPr kumimoji="1" lang="zh-CN" altLang="en-US" u="sng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83C618-AF9E-0245-87F4-63CA44BB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6" y="2012068"/>
            <a:ext cx="10838468" cy="28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2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Conditional GAN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64655" y="6242447"/>
            <a:ext cx="112742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https://github.com/hwalsuklee/tensorflow-generative-model-collections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" altLang="zh-CN" sz="1600" u="sng" dirty="0"/>
              <a:t>https://openaccess.thecvf.com/content_cvpr_2018/papers/Wang_High-Resolution_Image_Synthesis_CVPR_2018_paper.pdf</a:t>
            </a:r>
            <a:endParaRPr kumimoji="1" lang="zh-CN" altLang="en-US" sz="1600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E9B03-8759-EE48-82C1-1B87352F7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50" y="1161121"/>
            <a:ext cx="4864100" cy="47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8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49724-E73E-6D48-A922-AAC4F6C4B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/>
              <a:t>CS172 Discussion Class</a:t>
            </a:r>
            <a:br>
              <a:rPr kumimoji="1" lang="en-US" altLang="zh-CN" sz="4400" dirty="0"/>
            </a:br>
            <a:r>
              <a:rPr kumimoji="1" lang="en-US" altLang="zh-CN" sz="4400" dirty="0"/>
              <a:t>Introduction to Generative</a:t>
            </a:r>
            <a:r>
              <a:rPr kumimoji="1" lang="zh-CN" altLang="en-US" sz="4400" dirty="0"/>
              <a:t> </a:t>
            </a:r>
            <a:r>
              <a:rPr kumimoji="1" lang="en-US" altLang="zh-CN" sz="4400" dirty="0"/>
              <a:t>Model</a:t>
            </a:r>
            <a:endParaRPr kumimoji="1"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BC98EB-D167-C24A-90D7-591A4BD65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1083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Zibo Zhao</a:t>
            </a:r>
          </a:p>
          <a:p>
            <a:r>
              <a:rPr kumimoji="1" lang="en-US" altLang="zh-CN" dirty="0"/>
              <a:t>2021.11.2.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820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Conditional GAN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64655" y="6242447"/>
            <a:ext cx="112742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https://github.com/hwalsuklee/tensorflow-generative-model-collections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" altLang="zh-CN" sz="1600" u="sng" dirty="0"/>
              <a:t>https://openaccess.thecvf.com/content_cvpr_2018/papers/Wang_High-Resolution_Image_Synthesis_CVPR_2018_paper.pdf</a:t>
            </a:r>
            <a:endParaRPr kumimoji="1" lang="zh-CN" altLang="en-US" sz="1600" u="sng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4764D0-674D-4641-B048-630B4EBBD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4" y="1357746"/>
            <a:ext cx="5956851" cy="4475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46BB6C-6708-074C-B98D-0E37A918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35" y="1473200"/>
            <a:ext cx="5835242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17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Pix2pixGan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73891" y="6488668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u="sng" dirty="0"/>
              <a:t>https://</a:t>
            </a:r>
            <a:r>
              <a:rPr kumimoji="1" lang="en-US" altLang="zh-CN" u="sng" dirty="0" err="1"/>
              <a:t>arxiv.org</a:t>
            </a:r>
            <a:r>
              <a:rPr kumimoji="1" lang="en-US" altLang="zh-CN" u="sng" dirty="0"/>
              <a:t>/pdf/1611.07004.pdf</a:t>
            </a:r>
            <a:endParaRPr kumimoji="1" lang="zh-CN" altLang="en-US" sz="1600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29D525-D377-7548-BE76-F8202712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5" y="1288129"/>
            <a:ext cx="11406910" cy="42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06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Pix2pixGan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73891" y="6488668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arxiv.org</a:t>
            </a:r>
            <a:r>
              <a:rPr kumimoji="1" lang="en-US" altLang="zh-CN" dirty="0"/>
              <a:t>/pdf/1611.07004.pdf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6A1B8A-3920-CE4D-9870-F7B07F58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52" y="1880754"/>
            <a:ext cx="9181096" cy="30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0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CycleGan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73891" y="6488668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u="sng" dirty="0"/>
              <a:t>https://</a:t>
            </a:r>
            <a:r>
              <a:rPr kumimoji="1" lang="en-US" altLang="zh-CN" u="sng" dirty="0" err="1"/>
              <a:t>arxiv.org</a:t>
            </a:r>
            <a:r>
              <a:rPr kumimoji="1" lang="en-US" altLang="zh-CN" u="sng" dirty="0"/>
              <a:t>/pdf/1611.07004.pdf</a:t>
            </a:r>
            <a:endParaRPr kumimoji="1" lang="zh-CN" altLang="en-US" sz="1600" u="sng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71275-FA58-FC49-9131-7ABC97EA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82" y="1161121"/>
            <a:ext cx="10575636" cy="49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GANimation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73891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u="sng" dirty="0"/>
              <a:t>https://arxiv.org/abs/1807.09251</a:t>
            </a:r>
            <a:endParaRPr kumimoji="1" lang="zh-CN" altLang="en-US" sz="1600" u="sng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AAA041-21C2-D248-9ADE-68EAF765C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48" y="1041198"/>
            <a:ext cx="7702504" cy="54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37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GANimation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73891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u="sng" dirty="0"/>
              <a:t>https://arxiv.org/abs/1807.09251</a:t>
            </a:r>
            <a:endParaRPr kumimoji="1" lang="zh-CN" altLang="en-US" sz="1600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2F4657-7D7B-0448-8DF8-71AEBE5E9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27" y="1466288"/>
            <a:ext cx="10400145" cy="39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90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GANimation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73891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u="sng" dirty="0"/>
              <a:t>https://arxiv.org/abs/1807.09251</a:t>
            </a:r>
            <a:endParaRPr kumimoji="1" lang="zh-CN" altLang="en-US" sz="1600" u="sng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2F685A-4996-FD40-98FE-2DE7B0E0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17" y="1161121"/>
            <a:ext cx="11539565" cy="45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8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StyleGAN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73891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u="sng" dirty="0"/>
              <a:t>https://arxiv.org/abs/1807.09251</a:t>
            </a:r>
            <a:endParaRPr kumimoji="1" lang="zh-CN" altLang="en-US" sz="1600" u="sng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EFBF86-0726-C545-98D6-31F5F048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156" y="1161121"/>
            <a:ext cx="3669228" cy="4899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36D183-4C62-4E4E-B6A9-BA95828C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49" y="1161121"/>
            <a:ext cx="3665007" cy="48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StyleGAN</a:t>
            </a:r>
            <a:endParaRPr kumimoji="1"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18744B-5B3A-0740-9603-995D5618539D}"/>
              </a:ext>
            </a:extLst>
          </p:cNvPr>
          <p:cNvSpPr txBox="1"/>
          <p:nvPr/>
        </p:nvSpPr>
        <p:spPr>
          <a:xfrm>
            <a:off x="-73891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u="sng" dirty="0"/>
              <a:t>https://arxiv.org/abs/1912.04958</a:t>
            </a:r>
            <a:endParaRPr kumimoji="1" lang="zh-CN" altLang="en-US" sz="1600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D1D524-FC2D-FF49-832F-72A41C84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13" y="563418"/>
            <a:ext cx="3405973" cy="62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4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SEAN</a:t>
            </a:r>
            <a:endParaRPr kumimoji="1" lang="zh-CN" altLang="en-US" sz="4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E44D08-89A4-BB44-B00B-4A0B85003DB4}"/>
              </a:ext>
            </a:extLst>
          </p:cNvPr>
          <p:cNvSpPr txBox="1"/>
          <p:nvPr/>
        </p:nvSpPr>
        <p:spPr>
          <a:xfrm>
            <a:off x="-49081" y="6211669"/>
            <a:ext cx="1006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https://openaccess.thecvf.com/content_CVPR_2020/papers/</a:t>
            </a:r>
            <a:endParaRPr kumimoji="1" lang="en" altLang="zh-CN" dirty="0"/>
          </a:p>
          <a:p>
            <a:r>
              <a:rPr kumimoji="1" lang="en" altLang="zh-CN" u="sng" dirty="0"/>
              <a:t>Zhu_SEAN_Image_Synthesis_With_Semantic_Region-Adaptive_Normalization_CVPR_2020_paper.pdf</a:t>
            </a:r>
            <a:endParaRPr kumimoji="1" lang="zh-CN" altLang="en-US" u="sng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99890-5B15-B04A-A96A-AF66D407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09" y="1135567"/>
            <a:ext cx="9271982" cy="50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4972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Brief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Review</a:t>
            </a:r>
            <a:endParaRPr kumimoji="1" lang="zh-CN" altLang="en-US" sz="4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2A3134-4A16-6846-80AF-783E6F1C8E12}"/>
              </a:ext>
            </a:extLst>
          </p:cNvPr>
          <p:cNvSpPr txBox="1"/>
          <p:nvPr/>
        </p:nvSpPr>
        <p:spPr>
          <a:xfrm>
            <a:off x="1287883" y="1161121"/>
            <a:ext cx="4767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sz="2800" dirty="0"/>
              <a:t>Machine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learning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Image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Classification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Neural Network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Deep Learning Tool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Segmentation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Detection</a:t>
            </a:r>
            <a:endParaRPr kumimoji="1"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1C528B-E96F-4D48-BC32-92FBE9807D0E}"/>
              </a:ext>
            </a:extLst>
          </p:cNvPr>
          <p:cNvSpPr txBox="1"/>
          <p:nvPr/>
        </p:nvSpPr>
        <p:spPr>
          <a:xfrm>
            <a:off x="606173" y="3932786"/>
            <a:ext cx="424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Generative Model</a:t>
            </a:r>
            <a:endParaRPr kumimoji="1" lang="zh-CN" altLang="en-US" sz="4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4547CC-CE2E-6C46-A987-E1467A900859}"/>
              </a:ext>
            </a:extLst>
          </p:cNvPr>
          <p:cNvSpPr txBox="1"/>
          <p:nvPr/>
        </p:nvSpPr>
        <p:spPr>
          <a:xfrm>
            <a:off x="1287883" y="4640672"/>
            <a:ext cx="6692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sz="2800" dirty="0"/>
              <a:t>PixelRnn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Variational Auto-Encoder (VAE)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Generative Adversarial Network (GAN)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2246BE-9054-7147-BB59-3933700BD268}"/>
              </a:ext>
            </a:extLst>
          </p:cNvPr>
          <p:cNvSpPr txBox="1"/>
          <p:nvPr/>
        </p:nvSpPr>
        <p:spPr>
          <a:xfrm>
            <a:off x="0" y="6488668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http://cs231n.stanford.edu/2019/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667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SEAN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022FFA-A93E-224F-A1E1-16C916F0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45" y="1161121"/>
            <a:ext cx="9882909" cy="435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4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Why We GAN?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7581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Applications of GAN</a:t>
            </a:r>
            <a:endParaRPr kumimoji="1"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37A074-8049-7442-9274-42F5D7E44677}"/>
              </a:ext>
            </a:extLst>
          </p:cNvPr>
          <p:cNvSpPr txBox="1"/>
          <p:nvPr/>
        </p:nvSpPr>
        <p:spPr>
          <a:xfrm>
            <a:off x="938561" y="1335781"/>
            <a:ext cx="4767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sz="2800" dirty="0"/>
              <a:t>Image Inpainting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Talking Face Synthesis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Pose Transfer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Super-Resolution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Fashion Editing</a:t>
            </a:r>
          </a:p>
          <a:p>
            <a:pPr marL="514350" indent="-514350">
              <a:buAutoNum type="arabicPeriod"/>
            </a:pPr>
            <a:r>
              <a:rPr kumimoji="1" lang="en-US" altLang="zh-CN" sz="2800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56472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Image Inpainting (DeepFill V2)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391D2-AF04-494D-A33D-F6D6B2C5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5" y="1234326"/>
            <a:ext cx="11508509" cy="43893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436ABB-5417-FB4D-96B4-668C09D4ADFA}"/>
              </a:ext>
            </a:extLst>
          </p:cNvPr>
          <p:cNvSpPr txBox="1"/>
          <p:nvPr/>
        </p:nvSpPr>
        <p:spPr>
          <a:xfrm>
            <a:off x="0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u="sng" dirty="0"/>
              <a:t>https://arxiv.org/abs/1806.03589</a:t>
            </a:r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682425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Image Inpainting (DeepFill V2)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B3CBF2-4C9E-2D46-882F-16E89580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50" y="1161121"/>
            <a:ext cx="7716900" cy="52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21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A37510-2C22-9349-B711-72A69C3D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1" y="1454540"/>
            <a:ext cx="8178797" cy="42612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Image Inpainting (DeepFill V2)</a:t>
            </a:r>
            <a:endParaRPr kumimoji="1"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4B4ED-1E83-6146-B9BE-B11EBF7350ED}"/>
              </a:ext>
            </a:extLst>
          </p:cNvPr>
          <p:cNvSpPr txBox="1"/>
          <p:nvPr/>
        </p:nvSpPr>
        <p:spPr>
          <a:xfrm>
            <a:off x="7254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u="sng" dirty="0"/>
              <a:t>https://arxiv.org/abs/1801.07892</a:t>
            </a:r>
            <a:endParaRPr kumimoji="1"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314297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Talking Face Synthesis</a:t>
            </a:r>
            <a:endParaRPr kumimoji="1"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4B4ED-1E83-6146-B9BE-B11EBF7350ED}"/>
              </a:ext>
            </a:extLst>
          </p:cNvPr>
          <p:cNvSpPr txBox="1"/>
          <p:nvPr/>
        </p:nvSpPr>
        <p:spPr>
          <a:xfrm>
            <a:off x="7254" y="6488668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u="sng" dirty="0"/>
              <a:t>https://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Hangz-nju-cuhk</a:t>
            </a:r>
            <a:r>
              <a:rPr lang="en" altLang="zh-CN" u="sng" dirty="0"/>
              <a:t>/Talking-Face-Generation-DAVS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96C004-4C53-A04F-916F-5BB3CF3E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516" y="1267819"/>
            <a:ext cx="8592968" cy="48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Talking Face Synthesis</a:t>
            </a:r>
            <a:endParaRPr kumimoji="1"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4B4ED-1E83-6146-B9BE-B11EBF7350ED}"/>
              </a:ext>
            </a:extLst>
          </p:cNvPr>
          <p:cNvSpPr txBox="1"/>
          <p:nvPr/>
        </p:nvSpPr>
        <p:spPr>
          <a:xfrm>
            <a:off x="7254" y="6488668"/>
            <a:ext cx="508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u="sng" dirty="0"/>
              <a:t>Everything's </a:t>
            </a:r>
            <a:r>
              <a:rPr lang="en" altLang="zh-CN" u="sng" dirty="0" err="1"/>
              <a:t>Talkin</a:t>
            </a:r>
            <a:r>
              <a:rPr lang="en" altLang="zh-CN" u="sng" dirty="0"/>
              <a:t>': Pareidolia Face Reenactment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C2AB25-FCAD-824A-9800-834C75B1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376880"/>
            <a:ext cx="11303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94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Pose Transfer (Liquid Warping GAN)</a:t>
            </a:r>
            <a:endParaRPr kumimoji="1"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4B4ED-1E83-6146-B9BE-B11EBF7350ED}"/>
              </a:ext>
            </a:extLst>
          </p:cNvPr>
          <p:cNvSpPr txBox="1"/>
          <p:nvPr/>
        </p:nvSpPr>
        <p:spPr>
          <a:xfrm>
            <a:off x="7254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u="sng" dirty="0"/>
              <a:t>https://arxiv.org/abs/1909.12224</a:t>
            </a:r>
            <a:endParaRPr kumimoji="1" lang="zh-CN" altLang="en-US" u="sng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DA5EBE-CA38-EC45-B700-7F02391B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59" y="1083741"/>
            <a:ext cx="5871254" cy="548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03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Pose Transfer (Liquid Warping GAN)</a:t>
            </a:r>
            <a:endParaRPr kumimoji="1"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4B4ED-1E83-6146-B9BE-B11EBF7350ED}"/>
              </a:ext>
            </a:extLst>
          </p:cNvPr>
          <p:cNvSpPr txBox="1"/>
          <p:nvPr/>
        </p:nvSpPr>
        <p:spPr>
          <a:xfrm>
            <a:off x="7254" y="6488668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u="sng" dirty="0"/>
              <a:t>https://arxiv.org/abs/1909.12224</a:t>
            </a:r>
            <a:endParaRPr kumimoji="1" lang="zh-CN" altLang="en-US" u="sng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7D3509-DCEA-8F44-926C-FF2C6F37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83" y="1433530"/>
            <a:ext cx="4463934" cy="44639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FDD244-67A4-DC4B-8810-F80F602B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319" y="1433530"/>
            <a:ext cx="4463934" cy="44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9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4349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Machine Learning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66D853-A661-844C-9E58-46F54360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65" y="1230790"/>
            <a:ext cx="7181669" cy="49373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4EE8-BEA5-3143-81BF-4BFFC31A4686}"/>
              </a:ext>
            </a:extLst>
          </p:cNvPr>
          <p:cNvSpPr txBox="1"/>
          <p:nvPr/>
        </p:nvSpPr>
        <p:spPr>
          <a:xfrm>
            <a:off x="5773635" y="616818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SVM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857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Super-Resolution</a:t>
            </a:r>
            <a:endParaRPr kumimoji="1"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4B4ED-1E83-6146-B9BE-B11EBF7350ED}"/>
              </a:ext>
            </a:extLst>
          </p:cNvPr>
          <p:cNvSpPr txBox="1"/>
          <p:nvPr/>
        </p:nvSpPr>
        <p:spPr>
          <a:xfrm>
            <a:off x="7254" y="6488668"/>
            <a:ext cx="940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u="sng" dirty="0"/>
              <a:t>PULSE: Self-Supervised Photo </a:t>
            </a:r>
            <a:r>
              <a:rPr lang="en" altLang="zh-CN" u="sng" dirty="0" err="1"/>
              <a:t>Upsampling</a:t>
            </a:r>
            <a:r>
              <a:rPr lang="en" altLang="zh-CN" u="sng" dirty="0"/>
              <a:t> via Latent Space Exploration of Generative Models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EB9091-2FDC-8F4C-9C6B-F767B64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93" y="1260654"/>
            <a:ext cx="6554413" cy="45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65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Fashion Editing</a:t>
            </a:r>
            <a:endParaRPr kumimoji="1"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4B4ED-1E83-6146-B9BE-B11EBF7350ED}"/>
              </a:ext>
            </a:extLst>
          </p:cNvPr>
          <p:cNvSpPr txBox="1"/>
          <p:nvPr/>
        </p:nvSpPr>
        <p:spPr>
          <a:xfrm>
            <a:off x="7254" y="6488668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fyviezhao</a:t>
            </a:r>
            <a:r>
              <a:rPr kumimoji="1" lang="en" altLang="zh-CN" dirty="0"/>
              <a:t>/m3d-vton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39978A-EE02-954C-B08D-DB35B1A18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41" y="1327989"/>
            <a:ext cx="7490717" cy="499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90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2" y="453235"/>
            <a:ext cx="875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Style Transfer</a:t>
            </a:r>
            <a:endParaRPr kumimoji="1"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4B4ED-1E83-6146-B9BE-B11EBF7350ED}"/>
              </a:ext>
            </a:extLst>
          </p:cNvPr>
          <p:cNvSpPr txBox="1"/>
          <p:nvPr/>
        </p:nvSpPr>
        <p:spPr>
          <a:xfrm>
            <a:off x="7254" y="6488668"/>
            <a:ext cx="1130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u="sng" dirty="0"/>
              <a:t>Improved Texture Networks: Maximizing Quality and Diversity in Feed-forward Stylization and Texture Synthesis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FB2C7-F5ED-2042-836B-18C20B8B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21" y="1233968"/>
            <a:ext cx="6629157" cy="49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71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F7051-EC10-8846-A3DF-3115670A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94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5609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Image Classification</a:t>
            </a:r>
            <a:endParaRPr kumimoji="1" lang="zh-CN" altLang="en-US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E96344-6C81-B740-A1F0-B20CB5B2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31" y="1161121"/>
            <a:ext cx="7762067" cy="460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2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56F22B-0BE6-5844-BCE1-3A202477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75" y="453235"/>
            <a:ext cx="5952141" cy="60200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4349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Neural Network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7801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467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Deep Learning Tool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71CC32-9E30-4740-88ED-A3145B5F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0" y="2227033"/>
            <a:ext cx="7308669" cy="1859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E82605-E495-234E-AA17-3A00F7C31438}"/>
              </a:ext>
            </a:extLst>
          </p:cNvPr>
          <p:cNvSpPr txBox="1"/>
          <p:nvPr/>
        </p:nvSpPr>
        <p:spPr>
          <a:xfrm>
            <a:off x="0" y="6519446"/>
            <a:ext cx="3866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dirty="0"/>
              <a:t>https://pytorch.org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496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565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Segmentation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B9921A-9411-A744-AB79-8ACD90001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33" y="3721524"/>
            <a:ext cx="3417332" cy="2497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DF8A5B-BE25-A34D-841D-43BAA2E8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06" y="3696064"/>
            <a:ext cx="3417332" cy="24977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B60E4C-8CDE-B747-9A10-4FBA7004E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451" y="1172818"/>
            <a:ext cx="6767510" cy="25232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89EA88-B322-7145-9DC7-F386C6A35549}"/>
              </a:ext>
            </a:extLst>
          </p:cNvPr>
          <p:cNvSpPr txBox="1"/>
          <p:nvPr/>
        </p:nvSpPr>
        <p:spPr>
          <a:xfrm>
            <a:off x="949234" y="2203608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Semantic</a:t>
            </a:r>
            <a:endParaRPr kumimoji="1"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901F42-63FE-C24D-B77B-154EDD289D18}"/>
              </a:ext>
            </a:extLst>
          </p:cNvPr>
          <p:cNvSpPr txBox="1"/>
          <p:nvPr/>
        </p:nvSpPr>
        <p:spPr>
          <a:xfrm>
            <a:off x="949234" y="471412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Instance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EAA93B-6711-E941-B9CE-AF3E591A20F6}"/>
              </a:ext>
            </a:extLst>
          </p:cNvPr>
          <p:cNvSpPr txBox="1"/>
          <p:nvPr/>
        </p:nvSpPr>
        <p:spPr>
          <a:xfrm>
            <a:off x="0" y="6211669"/>
            <a:ext cx="10326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hlinkClick r:id="rId5"/>
              </a:rPr>
              <a:t>https://arxiv.org/abs/1612.01105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" altLang="zh-CN" dirty="0"/>
              <a:t>https://</a:t>
            </a:r>
            <a:r>
              <a:rPr kumimoji="1" lang="en" altLang="zh-CN" dirty="0" err="1"/>
              <a:t>openaccess.thecvf.com</a:t>
            </a:r>
            <a:r>
              <a:rPr kumimoji="1" lang="en" altLang="zh-CN" dirty="0"/>
              <a:t>/content_ICCV_2017/papers/He_Mask_R-CNN_ICCV_2017_paper.pdf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02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C7AB612-495A-1542-9B32-A44A5295A9E1}"/>
              </a:ext>
            </a:extLst>
          </p:cNvPr>
          <p:cNvSpPr txBox="1"/>
          <p:nvPr/>
        </p:nvSpPr>
        <p:spPr>
          <a:xfrm>
            <a:off x="606173" y="453235"/>
            <a:ext cx="565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/>
              <a:t>Detection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5AB59E-7E08-2B49-9350-E510D0FA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43" y="1161121"/>
            <a:ext cx="6872514" cy="52547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60E965-F0CE-6943-A7D2-95467D237D63}"/>
              </a:ext>
            </a:extLst>
          </p:cNvPr>
          <p:cNvSpPr txBox="1"/>
          <p:nvPr/>
        </p:nvSpPr>
        <p:spPr>
          <a:xfrm>
            <a:off x="83128" y="6488668"/>
            <a:ext cx="983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proceedings.neurips.cc</a:t>
            </a:r>
            <a:r>
              <a:rPr kumimoji="1" lang="en" altLang="zh-CN" dirty="0"/>
              <a:t>/paper/2015/file/14bfa6bb14875e45bba028a21ed38046-Paper.pdf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26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638</Words>
  <Application>Microsoft Macintosh PowerPoint</Application>
  <PresentationFormat>宽屏</PresentationFormat>
  <Paragraphs>109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等线</vt:lpstr>
      <vt:lpstr>等线 Light</vt:lpstr>
      <vt:lpstr>Arial</vt:lpstr>
      <vt:lpstr>Office 主题​​</vt:lpstr>
      <vt:lpstr>PowerPoint 演示文稿</vt:lpstr>
      <vt:lpstr>CS172 Discussion Class Introduction to Generative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CS172 Discussion Class Introduction to Generative Model</dc:title>
  <dc:creator>zhaozb@shanghaitech.edu.cn</dc:creator>
  <cp:lastModifiedBy>zhaozb@shanghaitech.edu.cn</cp:lastModifiedBy>
  <cp:revision>26</cp:revision>
  <dcterms:created xsi:type="dcterms:W3CDTF">2020-11-17T09:01:39Z</dcterms:created>
  <dcterms:modified xsi:type="dcterms:W3CDTF">2021-11-02T02:54:06Z</dcterms:modified>
</cp:coreProperties>
</file>